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71" r:id="rId4"/>
    <p:sldId id="257" r:id="rId5"/>
    <p:sldId id="258" r:id="rId6"/>
    <p:sldId id="259" r:id="rId7"/>
    <p:sldId id="260" r:id="rId8"/>
    <p:sldId id="269" r:id="rId9"/>
    <p:sldId id="261" r:id="rId10"/>
    <p:sldId id="262" r:id="rId11"/>
    <p:sldId id="263" r:id="rId12"/>
    <p:sldId id="264" r:id="rId13"/>
    <p:sldId id="265"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3B16007-974C-441D-8C2B-BA71F0C49031}" type="datetimeFigureOut">
              <a:rPr lang="en-GB" smtClean="0"/>
              <a:t>27/09/2017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17B26F71-C1EB-4B1B-BF74-47A7CA6E7BF1}"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16007-974C-441D-8C2B-BA71F0C49031}" type="datetimeFigureOut">
              <a:rPr lang="en-GB" smtClean="0"/>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16007-974C-441D-8C2B-BA71F0C49031}" type="datetimeFigureOut">
              <a:rPr lang="en-GB" smtClean="0"/>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B16007-974C-441D-8C2B-BA71F0C49031}" type="datetimeFigureOut">
              <a:rPr lang="en-GB" smtClean="0"/>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B16007-974C-441D-8C2B-BA71F0C49031}" type="datetimeFigureOut">
              <a:rPr lang="en-GB" smtClean="0"/>
              <a:t>27/09/2017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17B26F71-C1EB-4B1B-BF74-47A7CA6E7BF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16007-974C-441D-8C2B-BA71F0C49031}" type="datetimeFigureOut">
              <a:rPr lang="en-GB" smtClean="0"/>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B16007-974C-441D-8C2B-BA71F0C49031}" type="datetimeFigureOut">
              <a:rPr lang="en-GB" smtClean="0"/>
              <a:t>27/09/2017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B16007-974C-441D-8C2B-BA71F0C49031}" type="datetimeFigureOut">
              <a:rPr lang="en-GB" smtClean="0"/>
              <a:t>27/09/2017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16007-974C-441D-8C2B-BA71F0C49031}" type="datetimeFigureOut">
              <a:rPr lang="en-GB" smtClean="0"/>
              <a:t>27/09/2017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B16007-974C-441D-8C2B-BA71F0C49031}" type="datetimeFigureOut">
              <a:rPr lang="en-GB" smtClean="0"/>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B16007-974C-441D-8C2B-BA71F0C49031}" type="datetimeFigureOut">
              <a:rPr lang="en-GB" smtClean="0"/>
              <a:t>27/09/2017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B26F71-C1EB-4B1B-BF74-47A7CA6E7BF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3B16007-974C-441D-8C2B-BA71F0C49031}" type="datetimeFigureOut">
              <a:rPr lang="en-GB" smtClean="0"/>
              <a:t>27/09/2017</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B26F71-C1EB-4B1B-BF74-47A7CA6E7BF1}"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Induction Meeting</a:t>
            </a:r>
            <a:endParaRPr lang="en-GB" sz="6000" dirty="0"/>
          </a:p>
        </p:txBody>
      </p:sp>
      <p:sp>
        <p:nvSpPr>
          <p:cNvPr id="3" name="Subtitle 2"/>
          <p:cNvSpPr>
            <a:spLocks noGrp="1"/>
          </p:cNvSpPr>
          <p:nvPr>
            <p:ph type="subTitle" idx="1"/>
          </p:nvPr>
        </p:nvSpPr>
        <p:spPr/>
        <p:txBody>
          <a:bodyPr/>
          <a:lstStyle/>
          <a:p>
            <a:r>
              <a:rPr lang="en-GB" dirty="0" smtClean="0"/>
              <a:t>Volunteers</a:t>
            </a:r>
          </a:p>
          <a:p>
            <a:r>
              <a:rPr lang="en-GB" dirty="0" smtClean="0"/>
              <a:t>Governors</a:t>
            </a:r>
          </a:p>
          <a:p>
            <a:r>
              <a:rPr lang="en-GB" dirty="0" smtClean="0"/>
              <a:t>New members of Staff</a:t>
            </a:r>
            <a:endParaRPr lang="en-GB" dirty="0"/>
          </a:p>
        </p:txBody>
      </p:sp>
    </p:spTree>
    <p:extLst>
      <p:ext uri="{BB962C8B-B14F-4D97-AF65-F5344CB8AC3E}">
        <p14:creationId xmlns:p14="http://schemas.microsoft.com/office/powerpoint/2010/main" val="3664922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92500" lnSpcReduction="20000"/>
          </a:bodyPr>
          <a:lstStyle/>
          <a:p>
            <a:r>
              <a:rPr lang="en-GB" sz="2800" b="1" dirty="0" smtClean="0"/>
              <a:t>Confidentiality:-</a:t>
            </a:r>
          </a:p>
          <a:p>
            <a:r>
              <a:rPr lang="en-GB" sz="2800" dirty="0" smtClean="0"/>
              <a:t>Whatever you hear or see in school, particularly relating to children must not be repeated.</a:t>
            </a:r>
          </a:p>
          <a:p>
            <a:r>
              <a:rPr lang="en-GB" sz="2800" dirty="0" smtClean="0"/>
              <a:t>Be very careful about what you write on Facebook or other social media sites</a:t>
            </a:r>
          </a:p>
          <a:p>
            <a:endParaRPr lang="en-GB" sz="2800" dirty="0"/>
          </a:p>
          <a:p>
            <a:r>
              <a:rPr lang="en-GB" sz="2800" dirty="0" smtClean="0"/>
              <a:t>It is not appropriate to comment on something that has happened in school, even to a child’s parent. This is particularly important on the playground.</a:t>
            </a:r>
          </a:p>
          <a:p>
            <a:endParaRPr lang="en-GB" sz="2800" dirty="0" smtClean="0"/>
          </a:p>
          <a:p>
            <a:r>
              <a:rPr lang="en-GB" sz="2800" dirty="0" smtClean="0"/>
              <a:t>Any concerns should be shared with the class teacher or </a:t>
            </a:r>
            <a:r>
              <a:rPr lang="en-GB" sz="2800" dirty="0" err="1" smtClean="0"/>
              <a:t>Headteacher</a:t>
            </a:r>
            <a:r>
              <a:rPr lang="en-GB" sz="2800" dirty="0" smtClean="0"/>
              <a:t>. </a:t>
            </a:r>
          </a:p>
          <a:p>
            <a:endParaRPr lang="en-GB" sz="2800" dirty="0"/>
          </a:p>
          <a:p>
            <a:r>
              <a:rPr lang="en-GB" sz="2800" dirty="0"/>
              <a:t>I</a:t>
            </a:r>
            <a:r>
              <a:rPr lang="en-GB" sz="2800" dirty="0" smtClean="0"/>
              <a:t>f you feel that there has been inappropriate behaviour within school refer the matter to the </a:t>
            </a:r>
            <a:r>
              <a:rPr lang="en-GB" sz="2800" dirty="0" err="1" smtClean="0"/>
              <a:t>Headteacher</a:t>
            </a:r>
            <a:r>
              <a:rPr lang="en-GB" sz="2800" dirty="0" smtClean="0"/>
              <a:t> and/or safeguarding governor.</a:t>
            </a:r>
            <a:endParaRPr lang="en-GB" sz="2800" dirty="0"/>
          </a:p>
        </p:txBody>
      </p:sp>
    </p:spTree>
    <p:extLst>
      <p:ext uri="{BB962C8B-B14F-4D97-AF65-F5344CB8AC3E}">
        <p14:creationId xmlns:p14="http://schemas.microsoft.com/office/powerpoint/2010/main" val="2693019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85000" lnSpcReduction="20000"/>
          </a:bodyPr>
          <a:lstStyle/>
          <a:p>
            <a:r>
              <a:rPr lang="en-GB" sz="2800" b="1" dirty="0" smtClean="0"/>
              <a:t>Safer Working Practice</a:t>
            </a:r>
            <a:r>
              <a:rPr lang="en-GB" sz="2800" dirty="0" smtClean="0"/>
              <a:t>:-</a:t>
            </a:r>
          </a:p>
          <a:p>
            <a:r>
              <a:rPr lang="en-GB" sz="2800" dirty="0" smtClean="0"/>
              <a:t>Protection for yourself</a:t>
            </a:r>
          </a:p>
          <a:p>
            <a:r>
              <a:rPr lang="en-GB" sz="2800" dirty="0" smtClean="0"/>
              <a:t>Do not:</a:t>
            </a:r>
          </a:p>
          <a:p>
            <a:pPr marL="530352" indent="-457200">
              <a:buFont typeface="Arial" pitchFamily="34" charset="0"/>
              <a:buChar char="•"/>
            </a:pPr>
            <a:r>
              <a:rPr lang="en-GB" sz="2800" dirty="0" smtClean="0"/>
              <a:t>Enter into discussions about your personal life with children.</a:t>
            </a:r>
          </a:p>
          <a:p>
            <a:pPr marL="530352" indent="-457200">
              <a:buFont typeface="Arial" pitchFamily="34" charset="0"/>
              <a:buChar char="•"/>
            </a:pPr>
            <a:r>
              <a:rPr lang="en-GB" sz="2800" dirty="0" smtClean="0"/>
              <a:t>Befriend children on social networking sites. Be aware of what you share if your children’s friends have access. (privacy settings high)</a:t>
            </a:r>
          </a:p>
          <a:p>
            <a:pPr marL="530352" indent="-457200">
              <a:buFont typeface="Arial" pitchFamily="34" charset="0"/>
              <a:buChar char="•"/>
            </a:pPr>
            <a:r>
              <a:rPr lang="en-GB" sz="2800" dirty="0" smtClean="0"/>
              <a:t>Wear clothes that are too revealing</a:t>
            </a:r>
          </a:p>
          <a:p>
            <a:pPr marL="530352" indent="-457200">
              <a:buFont typeface="Arial" pitchFamily="34" charset="0"/>
              <a:buChar char="•"/>
            </a:pPr>
            <a:r>
              <a:rPr lang="en-GB" sz="2800" dirty="0" smtClean="0"/>
              <a:t>Administer first aid</a:t>
            </a:r>
          </a:p>
          <a:p>
            <a:pPr marL="530352" indent="-457200">
              <a:buFont typeface="Arial" pitchFamily="34" charset="0"/>
              <a:buChar char="•"/>
            </a:pPr>
            <a:r>
              <a:rPr lang="en-GB" sz="2800" dirty="0" smtClean="0"/>
              <a:t>Be alone with a child -Leave doors open, inform a member of staff where you are going and for how long</a:t>
            </a:r>
          </a:p>
          <a:p>
            <a:r>
              <a:rPr lang="en-GB" sz="2800" b="1" dirty="0"/>
              <a:t>If at any time you are concerned that an action or comment by yourself  may be misinterpreted or that a child behaves or makes a comment in a way that causes you concern in this respect, log your concerns immediately with the appropriate senior member of staff.   </a:t>
            </a:r>
            <a:endParaRPr lang="en-GB" sz="2800" dirty="0"/>
          </a:p>
          <a:p>
            <a:endParaRPr lang="en-GB" sz="2800" dirty="0" smtClean="0"/>
          </a:p>
          <a:p>
            <a:endParaRPr lang="en-GB" sz="2800" dirty="0"/>
          </a:p>
        </p:txBody>
      </p:sp>
    </p:spTree>
    <p:extLst>
      <p:ext uri="{BB962C8B-B14F-4D97-AF65-F5344CB8AC3E}">
        <p14:creationId xmlns:p14="http://schemas.microsoft.com/office/powerpoint/2010/main" val="140752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85000" lnSpcReduction="20000"/>
          </a:bodyPr>
          <a:lstStyle/>
          <a:p>
            <a:r>
              <a:rPr lang="en-GB" sz="2800" b="1" dirty="0" smtClean="0"/>
              <a:t>Mobile phones within school:-</a:t>
            </a:r>
          </a:p>
          <a:p>
            <a:endParaRPr lang="en-GB" sz="2800" dirty="0"/>
          </a:p>
          <a:p>
            <a:pPr lvl="0"/>
            <a:r>
              <a:rPr lang="en-GB" sz="2800" dirty="0"/>
              <a:t>All staff/volunteers must ensure that mobile phones are switched off and left in a secure place when children are on site.</a:t>
            </a:r>
          </a:p>
          <a:p>
            <a:pPr lvl="0"/>
            <a:r>
              <a:rPr lang="en-GB" sz="2800" dirty="0"/>
              <a:t>Staff and volunteers should not make or take personal calls during the school day in the presence of children.</a:t>
            </a:r>
          </a:p>
          <a:p>
            <a:pPr lvl="0"/>
            <a:r>
              <a:rPr lang="en-GB" sz="2800" dirty="0"/>
              <a:t>Any personal calls should be made and taken on the school telephone wherever possible</a:t>
            </a:r>
            <a:r>
              <a:rPr lang="en-GB" sz="2800" dirty="0" smtClean="0"/>
              <a:t>.</a:t>
            </a:r>
          </a:p>
          <a:p>
            <a:pPr lvl="0"/>
            <a:r>
              <a:rPr lang="en-GB" sz="2800" dirty="0" smtClean="0"/>
              <a:t> </a:t>
            </a:r>
            <a:r>
              <a:rPr lang="en-GB" sz="2800" dirty="0"/>
              <a:t>If any staff </a:t>
            </a:r>
            <a:r>
              <a:rPr lang="en-GB" sz="2800" dirty="0" smtClean="0"/>
              <a:t>member/volunteer </a:t>
            </a:r>
            <a:r>
              <a:rPr lang="en-GB" sz="2800" dirty="0"/>
              <a:t>has an emergency which requires them to keep their mobile phone close at hand they should consult the </a:t>
            </a:r>
            <a:r>
              <a:rPr lang="en-GB" sz="2800" dirty="0" err="1" smtClean="0"/>
              <a:t>Headteacher</a:t>
            </a:r>
            <a:r>
              <a:rPr lang="en-GB" sz="2800" dirty="0" smtClean="0"/>
              <a:t> </a:t>
            </a:r>
            <a:r>
              <a:rPr lang="en-GB" sz="2800" dirty="0"/>
              <a:t>for permission. In this situation any calls taken or made should be away from children.</a:t>
            </a:r>
          </a:p>
          <a:p>
            <a:pPr lvl="0"/>
            <a:r>
              <a:rPr lang="en-GB" sz="2800" dirty="0"/>
              <a:t>A designated school mobile telephone which does not have a camera facility must be taken on school trips or visits.</a:t>
            </a:r>
          </a:p>
          <a:p>
            <a:pPr lvl="0"/>
            <a:r>
              <a:rPr lang="en-GB" sz="2800" dirty="0"/>
              <a:t>Under no circumstances must photographs be taken on mobile phones.</a:t>
            </a:r>
          </a:p>
          <a:p>
            <a:endParaRPr lang="en-GB" sz="2800" dirty="0"/>
          </a:p>
        </p:txBody>
      </p:sp>
    </p:spTree>
    <p:extLst>
      <p:ext uri="{BB962C8B-B14F-4D97-AF65-F5344CB8AC3E}">
        <p14:creationId xmlns:p14="http://schemas.microsoft.com/office/powerpoint/2010/main" val="3467126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92500" lnSpcReduction="10000"/>
          </a:bodyPr>
          <a:lstStyle/>
          <a:p>
            <a:r>
              <a:rPr lang="en-GB" sz="2800" b="1" dirty="0" smtClean="0"/>
              <a:t>Cameras within school:-</a:t>
            </a:r>
          </a:p>
          <a:p>
            <a:pPr lvl="0"/>
            <a:r>
              <a:rPr lang="en-GB" sz="2800" dirty="0"/>
              <a:t>Only school designated cameras are to be used to photograph children.</a:t>
            </a:r>
          </a:p>
          <a:p>
            <a:pPr lvl="0"/>
            <a:r>
              <a:rPr lang="en-GB" sz="2800" dirty="0"/>
              <a:t>Images must not be taken which may cause embarrassment or distress.</a:t>
            </a:r>
          </a:p>
          <a:p>
            <a:pPr lvl="0"/>
            <a:r>
              <a:rPr lang="en-GB" sz="2800" dirty="0"/>
              <a:t>Images should be regularly downloaded and then erased from the camera.</a:t>
            </a:r>
          </a:p>
          <a:p>
            <a:pPr lvl="0"/>
            <a:r>
              <a:rPr lang="en-GB" sz="2800" dirty="0" smtClean="0"/>
              <a:t>Parents </a:t>
            </a:r>
            <a:r>
              <a:rPr lang="en-GB" sz="2800" dirty="0"/>
              <a:t>will be allowed to photograph or record school productions for their own personal use. The use of the images and recordings for any other purpose will be a breach of the data protection act 1998.</a:t>
            </a:r>
          </a:p>
          <a:p>
            <a:pPr lvl="0"/>
            <a:r>
              <a:rPr lang="en-GB" sz="2800" dirty="0"/>
              <a:t>Parents are made aware that images must not be shared on the internet or social media sites.</a:t>
            </a:r>
          </a:p>
          <a:p>
            <a:pPr lvl="0"/>
            <a:r>
              <a:rPr lang="en-GB" sz="2800" dirty="0"/>
              <a:t>Parents are reminded not to use photographic equipment on school site except at organised events.</a:t>
            </a:r>
          </a:p>
          <a:p>
            <a:endParaRPr lang="en-GB" sz="2800" dirty="0"/>
          </a:p>
        </p:txBody>
      </p:sp>
    </p:spTree>
    <p:extLst>
      <p:ext uri="{BB962C8B-B14F-4D97-AF65-F5344CB8AC3E}">
        <p14:creationId xmlns:p14="http://schemas.microsoft.com/office/powerpoint/2010/main" val="2075077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r>
              <a:rPr lang="en-GB" sz="2800" b="1" dirty="0" smtClean="0"/>
              <a:t>Policies</a:t>
            </a:r>
          </a:p>
          <a:p>
            <a:r>
              <a:rPr lang="en-GB" sz="2800" dirty="0" smtClean="0"/>
              <a:t>Please:-</a:t>
            </a:r>
          </a:p>
          <a:p>
            <a:pPr marL="530352" indent="-457200">
              <a:buFont typeface="Arial" pitchFamily="34" charset="0"/>
              <a:buChar char="•"/>
            </a:pPr>
            <a:r>
              <a:rPr lang="en-GB" sz="2800" dirty="0" smtClean="0"/>
              <a:t> read all of the policies mentioned in the pack</a:t>
            </a:r>
          </a:p>
          <a:p>
            <a:pPr marL="530352" indent="-457200">
              <a:buFont typeface="Arial" pitchFamily="34" charset="0"/>
              <a:buChar char="•"/>
            </a:pPr>
            <a:r>
              <a:rPr lang="en-GB" sz="2800" dirty="0" smtClean="0"/>
              <a:t>Sign to say you have been made aware of them.</a:t>
            </a:r>
          </a:p>
          <a:p>
            <a:r>
              <a:rPr lang="en-GB" sz="2800" dirty="0" smtClean="0"/>
              <a:t>It is the responsibility of each member of staff, Governor or volunteer to read the policies mentioned in the induction pack.</a:t>
            </a:r>
          </a:p>
          <a:p>
            <a:endParaRPr lang="en-GB" sz="2800" dirty="0"/>
          </a:p>
        </p:txBody>
      </p:sp>
    </p:spTree>
    <p:extLst>
      <p:ext uri="{BB962C8B-B14F-4D97-AF65-F5344CB8AC3E}">
        <p14:creationId xmlns:p14="http://schemas.microsoft.com/office/powerpoint/2010/main" val="2754774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pPr algn="ctr"/>
            <a:r>
              <a:rPr lang="en-GB" sz="2800" dirty="0" smtClean="0"/>
              <a:t>Thank You for attending.</a:t>
            </a:r>
          </a:p>
          <a:p>
            <a:endParaRPr lang="en-GB" sz="2800" dirty="0" smtClean="0"/>
          </a:p>
          <a:p>
            <a:r>
              <a:rPr lang="en-GB" sz="2800" dirty="0" smtClean="0"/>
              <a:t>Please:-</a:t>
            </a:r>
          </a:p>
          <a:p>
            <a:pPr marL="530352" indent="-457200">
              <a:buFont typeface="Arial" pitchFamily="34" charset="0"/>
              <a:buChar char="•"/>
            </a:pPr>
            <a:r>
              <a:rPr lang="en-GB" sz="2800" dirty="0" smtClean="0"/>
              <a:t> </a:t>
            </a:r>
            <a:r>
              <a:rPr lang="en-GB" sz="2800" dirty="0"/>
              <a:t>C</a:t>
            </a:r>
            <a:r>
              <a:rPr lang="en-GB" sz="2800" dirty="0" smtClean="0"/>
              <a:t>omplete the volunteer agreement.</a:t>
            </a:r>
          </a:p>
          <a:p>
            <a:pPr marL="530352" indent="-457200">
              <a:buFont typeface="Arial" pitchFamily="34" charset="0"/>
              <a:buChar char="•"/>
            </a:pPr>
            <a:r>
              <a:rPr lang="en-GB" sz="2800" dirty="0" smtClean="0"/>
              <a:t>Read the policies contained in the induction pack</a:t>
            </a:r>
          </a:p>
          <a:p>
            <a:pPr marL="530352" indent="-457200">
              <a:buFont typeface="Arial" pitchFamily="34" charset="0"/>
              <a:buChar char="•"/>
            </a:pPr>
            <a:r>
              <a:rPr lang="en-GB" sz="2800" dirty="0" smtClean="0"/>
              <a:t>Consider completing an online child protection training course.</a:t>
            </a:r>
          </a:p>
          <a:p>
            <a:endParaRPr lang="en-GB" sz="2800" dirty="0"/>
          </a:p>
          <a:p>
            <a:pPr marL="530352" indent="-457200">
              <a:buFont typeface="Arial" pitchFamily="34" charset="0"/>
              <a:buChar char="•"/>
            </a:pPr>
            <a:r>
              <a:rPr lang="en-GB" sz="2800" dirty="0" smtClean="0"/>
              <a:t>Any Questions?</a:t>
            </a:r>
            <a:endParaRPr lang="en-GB" sz="2800" dirty="0"/>
          </a:p>
        </p:txBody>
      </p:sp>
    </p:spTree>
    <p:extLst>
      <p:ext uri="{BB962C8B-B14F-4D97-AF65-F5344CB8AC3E}">
        <p14:creationId xmlns:p14="http://schemas.microsoft.com/office/powerpoint/2010/main" val="499288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16632"/>
            <a:ext cx="7632848" cy="6408712"/>
          </a:xfrm>
        </p:spPr>
        <p:txBody>
          <a:bodyPr/>
          <a:lstStyle/>
          <a:p>
            <a:pPr algn="l"/>
            <a:r>
              <a:rPr lang="en-GB" b="1" dirty="0" smtClean="0"/>
              <a:t>Aims</a:t>
            </a:r>
          </a:p>
          <a:p>
            <a:pPr algn="l"/>
            <a:endParaRPr lang="en-GB" dirty="0"/>
          </a:p>
          <a:p>
            <a:pPr algn="l"/>
            <a:r>
              <a:rPr lang="en-GB" dirty="0" smtClean="0"/>
              <a:t>To familiarise yourself with:</a:t>
            </a:r>
          </a:p>
          <a:p>
            <a:pPr algn="l"/>
            <a:endParaRPr lang="en-GB" dirty="0" smtClean="0"/>
          </a:p>
          <a:p>
            <a:pPr algn="l"/>
            <a:r>
              <a:rPr lang="en-GB" dirty="0" smtClean="0"/>
              <a:t>Child protection and safeguarding procedures.</a:t>
            </a:r>
          </a:p>
          <a:p>
            <a:pPr algn="l"/>
            <a:r>
              <a:rPr lang="en-GB" dirty="0" smtClean="0"/>
              <a:t>Safer working practice.</a:t>
            </a:r>
          </a:p>
          <a:p>
            <a:pPr algn="l"/>
            <a:r>
              <a:rPr lang="en-GB" dirty="0" smtClean="0"/>
              <a:t>Confidentiality requirements.</a:t>
            </a:r>
          </a:p>
          <a:p>
            <a:pPr algn="l"/>
            <a:r>
              <a:rPr lang="en-GB" dirty="0" smtClean="0"/>
              <a:t>Use of mobile phone/cameras within school.</a:t>
            </a:r>
          </a:p>
          <a:p>
            <a:pPr algn="l"/>
            <a:r>
              <a:rPr lang="en-GB" dirty="0" smtClean="0"/>
              <a:t>Policies most relevant to your work in school.</a:t>
            </a:r>
          </a:p>
          <a:p>
            <a:pPr algn="l"/>
            <a:endParaRPr lang="en-GB" dirty="0"/>
          </a:p>
        </p:txBody>
      </p:sp>
    </p:spTree>
    <p:extLst>
      <p:ext uri="{BB962C8B-B14F-4D97-AF65-F5344CB8AC3E}">
        <p14:creationId xmlns:p14="http://schemas.microsoft.com/office/powerpoint/2010/main" val="345967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16632"/>
            <a:ext cx="7632848" cy="6408712"/>
          </a:xfrm>
        </p:spPr>
        <p:txBody>
          <a:bodyPr/>
          <a:lstStyle/>
          <a:p>
            <a:pPr algn="l"/>
            <a:endParaRPr lang="en-GB" dirty="0" smtClean="0"/>
          </a:p>
          <a:p>
            <a:pPr algn="l"/>
            <a:r>
              <a:rPr lang="en-GB" dirty="0" smtClean="0"/>
              <a:t>Thank you for giving your time to the staff and children at </a:t>
            </a:r>
            <a:r>
              <a:rPr lang="en-GB" dirty="0" err="1" smtClean="0"/>
              <a:t>Tutshill</a:t>
            </a:r>
            <a:r>
              <a:rPr lang="en-GB" dirty="0" smtClean="0"/>
              <a:t>.</a:t>
            </a:r>
          </a:p>
          <a:p>
            <a:pPr algn="l"/>
            <a:endParaRPr lang="en-GB" dirty="0"/>
          </a:p>
          <a:p>
            <a:pPr algn="l"/>
            <a:r>
              <a:rPr lang="en-GB" dirty="0" smtClean="0"/>
              <a:t>We hope that you will gain a real insight into the work of the school, but will also enjoy your time spent in the classroom.</a:t>
            </a:r>
          </a:p>
          <a:p>
            <a:pPr algn="l"/>
            <a:endParaRPr lang="en-GB" dirty="0" smtClean="0"/>
          </a:p>
          <a:p>
            <a:pPr algn="l"/>
            <a:r>
              <a:rPr lang="en-GB" dirty="0" smtClean="0"/>
              <a:t>Your generous offer of time requires us to equip you properly for the tasks asked of you and ensure that you are protected by being aware of safe working practices.</a:t>
            </a:r>
          </a:p>
          <a:p>
            <a:pPr algn="l"/>
            <a:endParaRPr lang="en-GB" dirty="0"/>
          </a:p>
        </p:txBody>
      </p:sp>
    </p:spTree>
    <p:extLst>
      <p:ext uri="{BB962C8B-B14F-4D97-AF65-F5344CB8AC3E}">
        <p14:creationId xmlns:p14="http://schemas.microsoft.com/office/powerpoint/2010/main" val="59464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62500" lnSpcReduction="20000"/>
          </a:bodyPr>
          <a:lstStyle/>
          <a:p>
            <a:r>
              <a:rPr lang="en-GB" sz="4000" b="1" dirty="0"/>
              <a:t>Expectations for Adults in </a:t>
            </a:r>
            <a:r>
              <a:rPr lang="en-GB" sz="4000" b="1" dirty="0" smtClean="0"/>
              <a:t>School</a:t>
            </a:r>
          </a:p>
          <a:p>
            <a:r>
              <a:rPr lang="en-GB" sz="4000" b="1" dirty="0" smtClean="0"/>
              <a:t>Love one Another Know Ourselves Believe and Grow </a:t>
            </a:r>
          </a:p>
          <a:p>
            <a:r>
              <a:rPr lang="en-GB" sz="2800" dirty="0"/>
              <a:t> </a:t>
            </a:r>
          </a:p>
          <a:p>
            <a:r>
              <a:rPr lang="en-GB" sz="2800" dirty="0"/>
              <a:t>Adults are expected to</a:t>
            </a:r>
            <a:r>
              <a:rPr lang="en-GB" sz="2800" dirty="0" smtClean="0"/>
              <a:t>:-</a:t>
            </a:r>
            <a:endParaRPr lang="en-GB" sz="2800" dirty="0"/>
          </a:p>
          <a:p>
            <a:r>
              <a:rPr lang="en-GB" sz="2800" dirty="0"/>
              <a:t> </a:t>
            </a:r>
          </a:p>
          <a:p>
            <a:pPr marL="530352" lvl="0" indent="-457200">
              <a:buFont typeface="Arial" pitchFamily="34" charset="0"/>
              <a:buChar char="•"/>
            </a:pPr>
            <a:r>
              <a:rPr lang="en-GB" sz="2800" dirty="0"/>
              <a:t>be polite to the children and to each other </a:t>
            </a:r>
          </a:p>
          <a:p>
            <a:pPr marL="530352" lvl="0" indent="-457200">
              <a:buFont typeface="Arial" pitchFamily="34" charset="0"/>
              <a:buChar char="•"/>
            </a:pPr>
            <a:r>
              <a:rPr lang="en-GB" sz="2800" dirty="0"/>
              <a:t>listen to each child’s point of view </a:t>
            </a:r>
          </a:p>
          <a:p>
            <a:pPr marL="530352" lvl="0" indent="-457200">
              <a:buFont typeface="Arial" pitchFamily="34" charset="0"/>
              <a:buChar char="•"/>
            </a:pPr>
            <a:r>
              <a:rPr lang="en-GB" sz="2800" dirty="0"/>
              <a:t>give clear instructions </a:t>
            </a:r>
          </a:p>
          <a:p>
            <a:pPr marL="530352" lvl="0" indent="-457200">
              <a:buFont typeface="Arial" pitchFamily="34" charset="0"/>
              <a:buChar char="•"/>
            </a:pPr>
            <a:r>
              <a:rPr lang="en-GB" sz="2800" dirty="0"/>
              <a:t>be positive and recognise good behaviour by giving Examples e.g. – That was kind because........I liked it when you ............ because............ </a:t>
            </a:r>
          </a:p>
          <a:p>
            <a:pPr marL="530352" lvl="0" indent="-457200">
              <a:buFont typeface="Arial" pitchFamily="34" charset="0"/>
              <a:buChar char="•"/>
            </a:pPr>
            <a:r>
              <a:rPr lang="en-GB" sz="2800" dirty="0"/>
              <a:t>be positive and recognise achievement and effort </a:t>
            </a:r>
          </a:p>
          <a:p>
            <a:pPr marL="530352" lvl="0" indent="-457200">
              <a:buFont typeface="Arial" pitchFamily="34" charset="0"/>
              <a:buChar char="•"/>
            </a:pPr>
            <a:r>
              <a:rPr lang="en-GB" sz="2800" dirty="0"/>
              <a:t>comment on behaviour only – That........................is unacceptable because....... </a:t>
            </a:r>
          </a:p>
          <a:p>
            <a:pPr marL="530352" lvl="0" indent="-457200">
              <a:buFont typeface="Arial" pitchFamily="34" charset="0"/>
              <a:buChar char="•"/>
            </a:pPr>
            <a:r>
              <a:rPr lang="en-GB" sz="2800" dirty="0"/>
              <a:t>reinforce appropriate behaviour of any child you witness </a:t>
            </a:r>
          </a:p>
          <a:p>
            <a:pPr marL="530352" lvl="0" indent="-457200">
              <a:buFont typeface="Arial" pitchFamily="34" charset="0"/>
              <a:buChar char="•"/>
            </a:pPr>
            <a:r>
              <a:rPr lang="en-GB" sz="2800" dirty="0"/>
              <a:t>respond appropriately when addressed by name by a child </a:t>
            </a:r>
          </a:p>
          <a:p>
            <a:pPr marL="530352" lvl="0" indent="-457200">
              <a:buFont typeface="Arial" pitchFamily="34" charset="0"/>
              <a:buChar char="•"/>
            </a:pPr>
            <a:r>
              <a:rPr lang="en-GB" sz="2800" dirty="0"/>
              <a:t>model appropriate movement and door courtesy </a:t>
            </a:r>
          </a:p>
          <a:p>
            <a:pPr marL="530352" lvl="0" indent="-457200">
              <a:buFont typeface="Arial" pitchFamily="34" charset="0"/>
              <a:buChar char="•"/>
            </a:pPr>
            <a:r>
              <a:rPr lang="en-GB" sz="2800" dirty="0"/>
              <a:t>stay calm </a:t>
            </a:r>
          </a:p>
          <a:p>
            <a:pPr lvl="0"/>
            <a:r>
              <a:rPr lang="en-GB" sz="2800" b="1" dirty="0"/>
              <a:t>Don’t allow yourself to be put in a compromising position and remember that confidentiality is essential. </a:t>
            </a:r>
            <a:endParaRPr lang="en-GB" sz="2800" dirty="0"/>
          </a:p>
          <a:p>
            <a:endParaRPr lang="en-GB" sz="2800" dirty="0"/>
          </a:p>
        </p:txBody>
      </p:sp>
    </p:spTree>
    <p:extLst>
      <p:ext uri="{BB962C8B-B14F-4D97-AF65-F5344CB8AC3E}">
        <p14:creationId xmlns:p14="http://schemas.microsoft.com/office/powerpoint/2010/main" val="2107835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r>
              <a:rPr lang="en-GB" sz="2800" b="1" dirty="0" smtClean="0"/>
              <a:t>Procedures for arrival:-</a:t>
            </a:r>
          </a:p>
          <a:p>
            <a:r>
              <a:rPr lang="en-GB" sz="2800" dirty="0" smtClean="0"/>
              <a:t>For your own  and the children’s  safety please ensure that you sign in at the office on arrival.</a:t>
            </a:r>
          </a:p>
          <a:p>
            <a:endParaRPr lang="en-GB" sz="2800" dirty="0" smtClean="0"/>
          </a:p>
          <a:p>
            <a:r>
              <a:rPr lang="en-GB" sz="2800" dirty="0" smtClean="0"/>
              <a:t>The visitors book is used in case of fire to ensure that all visitors have been accounted for.</a:t>
            </a:r>
          </a:p>
          <a:p>
            <a:endParaRPr lang="en-GB" sz="2800" dirty="0"/>
          </a:p>
          <a:p>
            <a:r>
              <a:rPr lang="en-GB" sz="2800" dirty="0" smtClean="0"/>
              <a:t>A ‘visitor’ badge/lanyard should be visible at all times. Children (and adults) are told that any adults who are allowed on the premises will have identification. </a:t>
            </a:r>
          </a:p>
          <a:p>
            <a:endParaRPr lang="en-GB" sz="2800" dirty="0" smtClean="0"/>
          </a:p>
          <a:p>
            <a:endParaRPr lang="en-GB" sz="2800" dirty="0"/>
          </a:p>
        </p:txBody>
      </p:sp>
    </p:spTree>
    <p:extLst>
      <p:ext uri="{BB962C8B-B14F-4D97-AF65-F5344CB8AC3E}">
        <p14:creationId xmlns:p14="http://schemas.microsoft.com/office/powerpoint/2010/main" val="2742301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pPr algn="ctr"/>
            <a:r>
              <a:rPr lang="en-GB" sz="2800" b="1" dirty="0" smtClean="0"/>
              <a:t>Safeguarding and Child Protection</a:t>
            </a:r>
          </a:p>
          <a:p>
            <a:pPr algn="ctr"/>
            <a:endParaRPr lang="en-GB" sz="2800" dirty="0"/>
          </a:p>
          <a:p>
            <a:pPr algn="ctr"/>
            <a:r>
              <a:rPr lang="en-GB" sz="2800" b="1" dirty="0" smtClean="0"/>
              <a:t>Safeguarding is Everybody’s Business</a:t>
            </a:r>
          </a:p>
          <a:p>
            <a:endParaRPr lang="en-GB" sz="2800" dirty="0" smtClean="0"/>
          </a:p>
          <a:p>
            <a:r>
              <a:rPr lang="en-GB" sz="2800" dirty="0" smtClean="0"/>
              <a:t>The welfare of our children is paramount. To ensure the safety of our children we adopt the following procedures:-</a:t>
            </a:r>
          </a:p>
          <a:p>
            <a:r>
              <a:rPr lang="en-GB" sz="2800" dirty="0" smtClean="0"/>
              <a:t>Any concerns over child protection should be directed to:</a:t>
            </a:r>
          </a:p>
          <a:p>
            <a:pPr algn="ctr"/>
            <a:r>
              <a:rPr lang="en-GB" sz="2800" dirty="0" smtClean="0"/>
              <a:t>Natalie Fryer DSL</a:t>
            </a:r>
          </a:p>
          <a:p>
            <a:pPr algn="ctr"/>
            <a:r>
              <a:rPr lang="en-GB" sz="2800" dirty="0" smtClean="0"/>
              <a:t>Jenny Lane Deputy DSL</a:t>
            </a:r>
          </a:p>
          <a:p>
            <a:pPr algn="ctr"/>
            <a:r>
              <a:rPr lang="en-GB" sz="2800" dirty="0" smtClean="0"/>
              <a:t>Marilyn Henderson Child protection Governor.</a:t>
            </a:r>
          </a:p>
          <a:p>
            <a:endParaRPr lang="en-GB" sz="2800" dirty="0"/>
          </a:p>
        </p:txBody>
      </p:sp>
    </p:spTree>
    <p:extLst>
      <p:ext uri="{BB962C8B-B14F-4D97-AF65-F5344CB8AC3E}">
        <p14:creationId xmlns:p14="http://schemas.microsoft.com/office/powerpoint/2010/main" val="255997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r>
              <a:rPr lang="en-GB" sz="2800" b="1" dirty="0" smtClean="0"/>
              <a:t>Child Protection Procedure:-</a:t>
            </a:r>
          </a:p>
          <a:p>
            <a:r>
              <a:rPr lang="en-GB" sz="2800" dirty="0" smtClean="0"/>
              <a:t>If you have a concern about the welfare of a child.</a:t>
            </a:r>
          </a:p>
          <a:p>
            <a:pPr marL="587502" indent="-514350">
              <a:buFont typeface="+mj-lt"/>
              <a:buAutoNum type="arabicPeriod"/>
            </a:pPr>
            <a:r>
              <a:rPr lang="en-GB" sz="2800" dirty="0" smtClean="0"/>
              <a:t>Inform N Fryer or J Lane</a:t>
            </a:r>
          </a:p>
          <a:p>
            <a:pPr marL="587502" indent="-514350">
              <a:buFont typeface="+mj-lt"/>
              <a:buAutoNum type="arabicPeriod"/>
            </a:pPr>
            <a:r>
              <a:rPr lang="en-GB" sz="2800" dirty="0" smtClean="0"/>
              <a:t>Complete a school written record, sign and hand to N Fryer/J Lane. </a:t>
            </a:r>
            <a:r>
              <a:rPr lang="en-GB" sz="2800" b="1" dirty="0" smtClean="0"/>
              <a:t>Do not keep a copy</a:t>
            </a:r>
          </a:p>
          <a:p>
            <a:pPr marL="587502" indent="-514350">
              <a:buFont typeface="+mj-lt"/>
              <a:buAutoNum type="arabicPeriod"/>
            </a:pPr>
            <a:r>
              <a:rPr lang="en-GB" sz="2800" dirty="0" smtClean="0"/>
              <a:t>If you can not speak to the designated teachers  contact Gloucestershire safeguarding board helpdesk ask to speak to a social work practitioner for advice.</a:t>
            </a:r>
          </a:p>
          <a:p>
            <a:pPr marL="587502" indent="-514350">
              <a:buFont typeface="+mj-lt"/>
              <a:buAutoNum type="arabicPeriod"/>
            </a:pPr>
            <a:r>
              <a:rPr lang="en-GB" sz="2800" dirty="0" smtClean="0"/>
              <a:t>Telephone number of the helpdesk is in the induction pack.</a:t>
            </a:r>
          </a:p>
          <a:p>
            <a:pPr marL="587502" indent="-514350">
              <a:buFont typeface="+mj-lt"/>
              <a:buAutoNum type="arabicPeriod"/>
            </a:pPr>
            <a:endParaRPr lang="en-GB" sz="2800" dirty="0"/>
          </a:p>
        </p:txBody>
      </p:sp>
    </p:spTree>
    <p:extLst>
      <p:ext uri="{BB962C8B-B14F-4D97-AF65-F5344CB8AC3E}">
        <p14:creationId xmlns:p14="http://schemas.microsoft.com/office/powerpoint/2010/main" val="3957547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fontScale="92500" lnSpcReduction="20000"/>
          </a:bodyPr>
          <a:lstStyle/>
          <a:p>
            <a:r>
              <a:rPr lang="en-GB" sz="2800" dirty="0"/>
              <a:t>As a new member of staff, Governor or volunteer you may be in regular contact with children and in an excellent position to get to know them well.  You will be able to develop trusting relationships, observe changes in behaviour and sometimes may be chosen to share a young person’s confidences or concerns.</a:t>
            </a:r>
          </a:p>
          <a:p>
            <a:r>
              <a:rPr lang="en-GB" sz="2800" dirty="0"/>
              <a:t>We rely on all those working with children to take any suspicions, allegations or concerns about a child seriously. </a:t>
            </a:r>
          </a:p>
          <a:p>
            <a:r>
              <a:rPr lang="en-GB" sz="2800" dirty="0"/>
              <a:t>If a child tells you that they are </a:t>
            </a:r>
            <a:r>
              <a:rPr lang="en-GB" sz="2800" dirty="0" smtClean="0"/>
              <a:t>suffering abuse:</a:t>
            </a:r>
            <a:endParaRPr lang="en-GB" sz="2800" dirty="0"/>
          </a:p>
          <a:p>
            <a:pPr lvl="0"/>
            <a:r>
              <a:rPr lang="en-GB" sz="2800" dirty="0"/>
              <a:t>Allow them to speak without interruption and accept what they say.</a:t>
            </a:r>
          </a:p>
          <a:p>
            <a:pPr lvl="0"/>
            <a:r>
              <a:rPr lang="en-GB" sz="2800" b="1" u="sng" dirty="0"/>
              <a:t>Never agree to keep information confidential.</a:t>
            </a:r>
          </a:p>
          <a:p>
            <a:pPr lvl="0"/>
            <a:r>
              <a:rPr lang="en-GB" sz="2800" dirty="0"/>
              <a:t>Tell them that you must hand the information to the designated </a:t>
            </a:r>
            <a:r>
              <a:rPr lang="en-GB" sz="2800" dirty="0" smtClean="0"/>
              <a:t>safeguarding lead teacher </a:t>
            </a:r>
            <a:r>
              <a:rPr lang="en-GB" sz="2800" dirty="0"/>
              <a:t>or their deputy. (Mrs N Fryer Miss J Lane).</a:t>
            </a:r>
          </a:p>
          <a:p>
            <a:pPr marL="587502" indent="-514350">
              <a:buFont typeface="+mj-lt"/>
              <a:buAutoNum type="arabicPeriod"/>
            </a:pPr>
            <a:endParaRPr lang="en-GB" sz="2800" dirty="0"/>
          </a:p>
        </p:txBody>
      </p:sp>
    </p:spTree>
    <p:extLst>
      <p:ext uri="{BB962C8B-B14F-4D97-AF65-F5344CB8AC3E}">
        <p14:creationId xmlns:p14="http://schemas.microsoft.com/office/powerpoint/2010/main" val="4152759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23528" y="548680"/>
            <a:ext cx="8382744" cy="5976664"/>
          </a:xfrm>
        </p:spPr>
        <p:txBody>
          <a:bodyPr>
            <a:normAutofit/>
          </a:bodyPr>
          <a:lstStyle/>
          <a:p>
            <a:r>
              <a:rPr lang="en-GB" sz="2800" b="1" dirty="0" smtClean="0"/>
              <a:t>Child Protection Training</a:t>
            </a:r>
          </a:p>
          <a:p>
            <a:endParaRPr lang="en-GB" sz="2800" b="1" dirty="0"/>
          </a:p>
          <a:p>
            <a:r>
              <a:rPr lang="en-GB" sz="2800" dirty="0" smtClean="0"/>
              <a:t>Training course may be available through school depending on numbers</a:t>
            </a:r>
          </a:p>
          <a:p>
            <a:endParaRPr lang="en-GB" sz="2800" dirty="0" smtClean="0"/>
          </a:p>
          <a:p>
            <a:r>
              <a:rPr lang="en-GB" sz="2800" dirty="0" smtClean="0"/>
              <a:t>Online training course available free of charge.</a:t>
            </a:r>
          </a:p>
          <a:p>
            <a:r>
              <a:rPr lang="en-GB" sz="2800" dirty="0" smtClean="0"/>
              <a:t>Details in induction pack.</a:t>
            </a:r>
          </a:p>
          <a:p>
            <a:endParaRPr lang="en-GB" sz="2800" dirty="0"/>
          </a:p>
          <a:p>
            <a:r>
              <a:rPr lang="en-GB" sz="2800" dirty="0" smtClean="0"/>
              <a:t>Please show a copy of your certificate to the office for our records.</a:t>
            </a:r>
            <a:endParaRPr lang="en-GB" sz="2800" dirty="0"/>
          </a:p>
        </p:txBody>
      </p:sp>
    </p:spTree>
    <p:extLst>
      <p:ext uri="{BB962C8B-B14F-4D97-AF65-F5344CB8AC3E}">
        <p14:creationId xmlns:p14="http://schemas.microsoft.com/office/powerpoint/2010/main" val="3579628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905</TotalTime>
  <Words>1052</Words>
  <Application>Microsoft Office PowerPoint</Application>
  <PresentationFormat>On-screen Show (4:3)</PresentationFormat>
  <Paragraphs>116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Induction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Tutshill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Meeting</dc:title>
  <dc:creator>The Headteacher</dc:creator>
  <cp:lastModifiedBy>Windows User</cp:lastModifiedBy>
  <cp:revision>19</cp:revision>
  <dcterms:created xsi:type="dcterms:W3CDTF">2013-09-30T20:27:10Z</dcterms:created>
  <dcterms:modified xsi:type="dcterms:W3CDTF">2017-09-27T14:15:21Z</dcterms:modified>
</cp:coreProperties>
</file>